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0" r:id="rId3"/>
    <p:sldId id="268" r:id="rId4"/>
    <p:sldId id="277" r:id="rId5"/>
    <p:sldId id="272" r:id="rId6"/>
    <p:sldId id="269" r:id="rId7"/>
    <p:sldId id="271" r:id="rId8"/>
    <p:sldId id="278" r:id="rId9"/>
    <p:sldId id="280" r:id="rId10"/>
    <p:sldId id="279" r:id="rId11"/>
    <p:sldId id="267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4F5"/>
    <a:srgbClr val="4B95D7"/>
    <a:srgbClr val="F2D9B6"/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52091" y="1772816"/>
            <a:ext cx="6472237" cy="407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altLang="nl-NL" noProof="0" dirty="0"/>
              <a:t>Klik om de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59ED83-15A0-1B44-9569-3582611EF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52091" y="2534816"/>
            <a:ext cx="6472237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12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950913"/>
            <a:ext cx="1779587" cy="5430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68413" y="950913"/>
            <a:ext cx="5187950" cy="5430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6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9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8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8413" y="1687513"/>
            <a:ext cx="3482975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03788" y="1687513"/>
            <a:ext cx="3484562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03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445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783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06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33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te bewerken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3" name="Afbeelding 2" descr="volgblad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B95D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en.vanriswijk@iselinge.nl" TargetMode="External"/><Relationship Id="rId2" Type="http://schemas.openxmlformats.org/officeDocument/2006/relationships/hyperlink" Target="mailto:stagebureauAd@iseling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276872"/>
            <a:ext cx="4752528" cy="1752600"/>
          </a:xfrm>
        </p:spPr>
        <p:txBody>
          <a:bodyPr/>
          <a:lstStyle/>
          <a:p>
            <a:pPr algn="ctr"/>
            <a:r>
              <a:rPr lang="nl-NL" altLang="nl-NL" sz="8800" i="1" dirty="0"/>
              <a:t>Praktijk </a:t>
            </a:r>
          </a:p>
          <a:p>
            <a:pPr algn="ctr"/>
            <a:r>
              <a:rPr lang="nl-NL" altLang="nl-NL" sz="4800" i="1" dirty="0"/>
              <a:t>in semester 3</a:t>
            </a:r>
          </a:p>
        </p:txBody>
      </p:sp>
      <p:sp>
        <p:nvSpPr>
          <p:cNvPr id="2" name="Rechthoek 1"/>
          <p:cNvSpPr/>
          <p:nvPr/>
        </p:nvSpPr>
        <p:spPr>
          <a:xfrm>
            <a:off x="3616450" y="4715852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25 februari 2026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9A06E-4D4B-EF7A-C738-1FCA7BF8895B}"/>
              </a:ext>
            </a:extLst>
          </p:cNvPr>
          <p:cNvSpPr txBox="1"/>
          <p:nvPr/>
        </p:nvSpPr>
        <p:spPr>
          <a:xfrm>
            <a:off x="7911101" y="-1212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772816"/>
            <a:ext cx="7128792" cy="46942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Waar sta je nu? </a:t>
            </a:r>
          </a:p>
          <a:p>
            <a:pPr>
              <a:lnSpc>
                <a:spcPct val="120000"/>
              </a:lnSpc>
            </a:pPr>
            <a:r>
              <a:rPr lang="nl-NL" dirty="0"/>
              <a:t>Wat gaat al heel goed?</a:t>
            </a:r>
          </a:p>
          <a:p>
            <a:pPr>
              <a:lnSpc>
                <a:spcPct val="120000"/>
              </a:lnSpc>
            </a:pPr>
            <a:r>
              <a:rPr lang="nl-NL" dirty="0"/>
              <a:t>Waar liggen je aandachtspunten de komende tijd?</a:t>
            </a:r>
          </a:p>
          <a:p>
            <a:pPr>
              <a:lnSpc>
                <a:spcPct val="120000"/>
              </a:lnSpc>
            </a:pPr>
            <a:r>
              <a:rPr lang="nl-NL" dirty="0"/>
              <a:t>Waar wil je nog over in gesprek met </a:t>
            </a:r>
            <a:r>
              <a:rPr lang="nl-NL"/>
              <a:t>je praktijkbegeleider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31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lnSpc>
                <a:spcPct val="120000"/>
              </a:lnSpc>
            </a:pPr>
            <a:r>
              <a:rPr lang="nl-NL" dirty="0"/>
              <a:t>Mail naar </a:t>
            </a:r>
            <a:r>
              <a:rPr lang="nl-NL" dirty="0">
                <a:hlinkClick r:id="rId2"/>
              </a:rPr>
              <a:t>stagebureauAd@iselinge.nl</a:t>
            </a:r>
            <a:r>
              <a:rPr lang="nl-NL" dirty="0"/>
              <a:t> of </a:t>
            </a:r>
            <a:r>
              <a:rPr lang="nl-NL" dirty="0">
                <a:hlinkClick r:id="rId3"/>
              </a:rPr>
              <a:t>carolien.vanriswijk@iselinge.nl</a:t>
            </a:r>
            <a:endParaRPr lang="nl-NL" dirty="0"/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14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3: Kind in de keten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Blok 1:</a:t>
            </a:r>
          </a:p>
          <a:p>
            <a:pPr>
              <a:lnSpc>
                <a:spcPct val="120000"/>
              </a:lnSpc>
            </a:pPr>
            <a:r>
              <a:rPr lang="nl-NL" dirty="0"/>
              <a:t>Tussenevaluatie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Blok 2:</a:t>
            </a:r>
          </a:p>
          <a:p>
            <a:pPr>
              <a:lnSpc>
                <a:spcPct val="120000"/>
              </a:lnSpc>
            </a:pPr>
            <a:r>
              <a:rPr lang="nl-NL" dirty="0"/>
              <a:t>Praktijkbeoordeling</a:t>
            </a:r>
          </a:p>
        </p:txBody>
      </p:sp>
    </p:spTree>
    <p:extLst>
      <p:ext uri="{BB962C8B-B14F-4D97-AF65-F5344CB8AC3E}">
        <p14:creationId xmlns:p14="http://schemas.microsoft.com/office/powerpoint/2010/main" val="13643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68413" y="1831107"/>
            <a:ext cx="7552059" cy="46942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Je plant met je praktijkbegeleider de tussenevaluatie (week 13-15).</a:t>
            </a:r>
          </a:p>
          <a:p>
            <a:pPr marL="514350" indent="-514350">
              <a:buAutoNum type="arabicPeriod"/>
            </a:pPr>
            <a:r>
              <a:rPr lang="nl-NL" dirty="0"/>
              <a:t>Jullie vullen allebei voorafgaand model 1 en 2 in.</a:t>
            </a:r>
          </a:p>
          <a:p>
            <a:pPr marL="514350" indent="-514350">
              <a:buAutoNum type="arabicPeriod"/>
            </a:pPr>
            <a:r>
              <a:rPr lang="nl-NL" dirty="0"/>
              <a:t>Jullie bespreken de tussenevaluatie en formuleren talenten, ontwikkelpunten en mogelijk nieuwe leerdoelen.</a:t>
            </a:r>
          </a:p>
          <a:p>
            <a:pPr marL="514350" indent="-514350">
              <a:buAutoNum type="arabicPeriod"/>
            </a:pPr>
            <a:r>
              <a:rPr lang="nl-NL" dirty="0"/>
              <a:t>Je uploadt het beoordelingsmodel (pdf) in OnStage.</a:t>
            </a:r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(Zie ook toetsbrochure)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4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praktijkbeoordeling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68413" y="1831107"/>
            <a:ext cx="7119937" cy="46942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Je hoort wie je praktijkbeoordelaar is.</a:t>
            </a:r>
          </a:p>
          <a:p>
            <a:pPr marL="514350" indent="-514350">
              <a:buAutoNum type="arabicPeriod"/>
            </a:pPr>
            <a:r>
              <a:rPr lang="nl-NL" dirty="0"/>
              <a:t>Je legt contact om een afspraak te maken (of de beoordelaar mailt jou)</a:t>
            </a:r>
          </a:p>
          <a:p>
            <a:pPr marL="514350" indent="-514350">
              <a:buAutoNum type="arabicPeriod"/>
            </a:pPr>
            <a:r>
              <a:rPr lang="nl-NL" dirty="0"/>
              <a:t>Je maakt een afspraak voor een moment dat jouw praktijkbegeleider ook aanwezig kan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(Zie ook toetsbrochure)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2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68413" y="1831107"/>
            <a:ext cx="7119937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Model 1: Beroepshouding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2: Proces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2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praktijkbeoordeling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68413" y="1831107"/>
            <a:ext cx="6471939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Model 1: Beroepshouding  </a:t>
            </a:r>
            <a:r>
              <a:rPr lang="nl-NL" dirty="0">
                <a:solidFill>
                  <a:srgbClr val="4B95D7"/>
                </a:solidFill>
              </a:rPr>
              <a:t>20%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2: Proces  </a:t>
            </a:r>
            <a:r>
              <a:rPr lang="nl-NL" dirty="0">
                <a:solidFill>
                  <a:srgbClr val="4B95D7"/>
                </a:solidFill>
              </a:rPr>
              <a:t>50%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3: Activiteit  </a:t>
            </a:r>
            <a:r>
              <a:rPr lang="nl-NL" dirty="0">
                <a:solidFill>
                  <a:srgbClr val="4B95D7"/>
                </a:solidFill>
              </a:rPr>
              <a:t>10%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Model 4: Gesprek  </a:t>
            </a:r>
            <a:r>
              <a:rPr lang="nl-NL" dirty="0">
                <a:solidFill>
                  <a:srgbClr val="4B95D7"/>
                </a:solidFill>
              </a:rPr>
              <a:t>20%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7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6722"/>
            <a:ext cx="7119937" cy="606425"/>
          </a:xfrm>
        </p:spPr>
        <p:txBody>
          <a:bodyPr/>
          <a:lstStyle/>
          <a:p>
            <a:r>
              <a:rPr lang="nl-NL" dirty="0"/>
              <a:t>De tussenevaluatie</a:t>
            </a:r>
          </a:p>
        </p:txBody>
      </p:sp>
      <p:pic>
        <p:nvPicPr>
          <p:cNvPr id="5" name="Afbeelding 4" descr="Afbeelding met tekst, software, Webpagina, Computerpictogram&#10;&#10;Door AI gegenereerde inhoud is mogelijk onjuist.">
            <a:extLst>
              <a:ext uri="{FF2B5EF4-FFF2-40B4-BE49-F238E27FC236}">
                <a16:creationId xmlns:a16="http://schemas.microsoft.com/office/drawing/2014/main" id="{48C97587-A97C-7F78-7CDC-223A1EF99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262184" cy="3268093"/>
          </a:xfrm>
          <a:prstGeom prst="rect">
            <a:avLst/>
          </a:prstGeom>
        </p:spPr>
      </p:pic>
      <p:pic>
        <p:nvPicPr>
          <p:cNvPr id="7" name="Afbeelding 6" descr="Afbeelding met tekst, schermopname, Webpagina, Website&#10;&#10;Door AI gegenereerde inhoud is mogelijk onjuist.">
            <a:extLst>
              <a:ext uri="{FF2B5EF4-FFF2-40B4-BE49-F238E27FC236}">
                <a16:creationId xmlns:a16="http://schemas.microsoft.com/office/drawing/2014/main" id="{FDC46231-CDEF-FD06-BD5B-34A237A21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76" y="3280994"/>
            <a:ext cx="5164596" cy="3381737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3655876" y="6093296"/>
            <a:ext cx="2160240" cy="360040"/>
          </a:xfrm>
          <a:prstGeom prst="ellipse">
            <a:avLst/>
          </a:prstGeom>
          <a:noFill/>
          <a:ln w="53975">
            <a:solidFill>
              <a:srgbClr val="F1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6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772816"/>
            <a:ext cx="7128792" cy="46942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Welke verschillen zie je met de vorige tussenevaluatie/praktijkbeoordeling?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>
              <a:lnSpc>
                <a:spcPct val="120000"/>
              </a:lnSpc>
            </a:pPr>
            <a:r>
              <a:rPr lang="nl-NL" dirty="0"/>
              <a:t>Waarin zie je de rol van verbinder terug?</a:t>
            </a:r>
          </a:p>
        </p:txBody>
      </p:sp>
    </p:spTree>
    <p:extLst>
      <p:ext uri="{BB962C8B-B14F-4D97-AF65-F5344CB8AC3E}">
        <p14:creationId xmlns:p14="http://schemas.microsoft.com/office/powerpoint/2010/main" val="301879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tussenevaluatie</a:t>
            </a:r>
          </a:p>
        </p:txBody>
      </p:sp>
      <p:pic>
        <p:nvPicPr>
          <p:cNvPr id="4" name="Afbeelding 3" descr="Schermafbeelding 2021-03-10 om 14.0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776"/>
            <a:ext cx="9144000" cy="1541240"/>
          </a:xfrm>
          <a:prstGeom prst="rect">
            <a:avLst/>
          </a:prstGeom>
        </p:spPr>
      </p:pic>
      <p:pic>
        <p:nvPicPr>
          <p:cNvPr id="6" name="Afbeelding 5" descr="Schermafbeelding 2021-03-10 om 14.0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249"/>
            <a:ext cx="9144000" cy="999951"/>
          </a:xfrm>
          <a:prstGeom prst="rect">
            <a:avLst/>
          </a:prstGeom>
        </p:spPr>
      </p:pic>
      <p:sp>
        <p:nvSpPr>
          <p:cNvPr id="3" name="Pijl omhoog 2"/>
          <p:cNvSpPr/>
          <p:nvPr/>
        </p:nvSpPr>
        <p:spPr>
          <a:xfrm>
            <a:off x="1403648" y="5013176"/>
            <a:ext cx="1224136" cy="1944216"/>
          </a:xfrm>
          <a:prstGeom prst="upArrow">
            <a:avLst/>
          </a:prstGeom>
          <a:solidFill>
            <a:srgbClr val="F18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7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elinge Hogeschool [Compatibiliteitsmodus]" id="{17F5F10F-A50B-43F9-A61E-90312AE3C849}" vid="{689DB24B-B14A-4EA8-8E16-9DE87F5A04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229</Words>
  <Application>Microsoft Macintosh PowerPoint</Application>
  <PresentationFormat>Diavoorstelling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Aangepast ontwerp</vt:lpstr>
      <vt:lpstr>PowerPoint-presentatie</vt:lpstr>
      <vt:lpstr>Semester 3: Kind in de keten</vt:lpstr>
      <vt:lpstr>De tussenevaluatie</vt:lpstr>
      <vt:lpstr>De praktijkbeoordeling</vt:lpstr>
      <vt:lpstr>De tussenevaluatie</vt:lpstr>
      <vt:lpstr>De praktijkbeoordeling</vt:lpstr>
      <vt:lpstr>De tussenevaluatie</vt:lpstr>
      <vt:lpstr>De tussenevaluatie</vt:lpstr>
      <vt:lpstr>De tussenevaluatie</vt:lpstr>
      <vt:lpstr>De tussenevaluatie</vt:lpstr>
      <vt:lpstr>Nog vragen?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Elise Veenhuis</dc:creator>
  <cp:lastModifiedBy>Carolien van Riswijk</cp:lastModifiedBy>
  <cp:revision>77</cp:revision>
  <dcterms:created xsi:type="dcterms:W3CDTF">2016-01-08T14:56:02Z</dcterms:created>
  <dcterms:modified xsi:type="dcterms:W3CDTF">2026-02-25T15:34:32Z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d050f3-850d-4310-850a-31ea13e04063_Enabled">
    <vt:lpwstr>true</vt:lpwstr>
  </property>
  <property fmtid="{D5CDD505-2E9C-101B-9397-08002B2CF9AE}" pid="3" name="MSIP_Label_44d050f3-850d-4310-850a-31ea13e04063_SetDate">
    <vt:lpwstr>2025-02-26T09:01:21Z</vt:lpwstr>
  </property>
  <property fmtid="{D5CDD505-2E9C-101B-9397-08002B2CF9AE}" pid="4" name="MSIP_Label_44d050f3-850d-4310-850a-31ea13e04063_Method">
    <vt:lpwstr>Standard</vt:lpwstr>
  </property>
  <property fmtid="{D5CDD505-2E9C-101B-9397-08002B2CF9AE}" pid="5" name="MSIP_Label_44d050f3-850d-4310-850a-31ea13e04063_Name">
    <vt:lpwstr>defa4170-0d19-0005-0004-bc88714345d2</vt:lpwstr>
  </property>
  <property fmtid="{D5CDD505-2E9C-101B-9397-08002B2CF9AE}" pid="6" name="MSIP_Label_44d050f3-850d-4310-850a-31ea13e04063_SiteId">
    <vt:lpwstr>6200b37c-a03e-4996-ab02-6f5b017bb20f</vt:lpwstr>
  </property>
  <property fmtid="{D5CDD505-2E9C-101B-9397-08002B2CF9AE}" pid="7" name="MSIP_Label_44d050f3-850d-4310-850a-31ea13e04063_ActionId">
    <vt:lpwstr>93d86d56-27cc-4714-b93c-a3d9abc1ab21</vt:lpwstr>
  </property>
  <property fmtid="{D5CDD505-2E9C-101B-9397-08002B2CF9AE}" pid="8" name="MSIP_Label_44d050f3-850d-4310-850a-31ea13e04063_ContentBits">
    <vt:lpwstr>0</vt:lpwstr>
  </property>
  <property fmtid="{D5CDD505-2E9C-101B-9397-08002B2CF9AE}" pid="9" name="MSIP_Label_44d050f3-850d-4310-850a-31ea13e04063_Tag">
    <vt:lpwstr>50, 3, 0, 1</vt:lpwstr>
  </property>
</Properties>
</file>